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9" r:id="rId2"/>
    <p:sldId id="257" r:id="rId3"/>
    <p:sldId id="278" r:id="rId4"/>
    <p:sldId id="279" r:id="rId5"/>
    <p:sldId id="280" r:id="rId6"/>
    <p:sldId id="281" r:id="rId7"/>
    <p:sldId id="258" r:id="rId8"/>
    <p:sldId id="282" r:id="rId9"/>
    <p:sldId id="283" r:id="rId10"/>
    <p:sldId id="284" r:id="rId11"/>
    <p:sldId id="259" r:id="rId12"/>
    <p:sldId id="276" r:id="rId13"/>
    <p:sldId id="277" r:id="rId14"/>
    <p:sldId id="285" r:id="rId15"/>
    <p:sldId id="286" r:id="rId16"/>
    <p:sldId id="262" r:id="rId17"/>
    <p:sldId id="287" r:id="rId18"/>
    <p:sldId id="264" r:id="rId19"/>
    <p:sldId id="265" r:id="rId20"/>
    <p:sldId id="266" r:id="rId21"/>
    <p:sldId id="267" r:id="rId22"/>
    <p:sldId id="268" r:id="rId23"/>
    <p:sldId id="288" r:id="rId24"/>
    <p:sldId id="25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0F391-5B57-4872-ADBB-0404A9C1A4E0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7AC46-A942-44AF-BFE4-9F4100C3E6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59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B0BE7E1E-6A7C-4849-9414-7825D14BB55F}" type="slidenum">
              <a:rPr lang="en-US" sz="1200" b="0"/>
              <a:pPr eaLnBrk="1" hangingPunct="1"/>
              <a:t>4</a:t>
            </a:fld>
            <a:endParaRPr lang="en-US" sz="1200" b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1BC32935-94CF-4849-AF8E-3E76D9505D2D}" type="slidenum">
              <a:rPr lang="en-US" sz="1200" b="0"/>
              <a:pPr eaLnBrk="1" hangingPunct="1"/>
              <a:t>5</a:t>
            </a:fld>
            <a:endParaRPr lang="en-US" sz="1200" b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sz="2800" smtClean="0">
                <a:latin typeface="Times New Roman" pitchFamily="18" charset="0"/>
                <a:ea typeface="ＭＳ Ｐゴシック" pitchFamily="34" charset="-128"/>
              </a:rPr>
              <a:t>Internal Organization of Muscle Fibers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400" b="1" smtClean="0">
                <a:latin typeface="Times New Roman" pitchFamily="18" charset="0"/>
                <a:ea typeface="ＭＳ Ｐゴシック" pitchFamily="34" charset="-128"/>
              </a:rPr>
              <a:t>The sarcolemma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The cell membrane of a muscle fiber (cell) 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Surrounds the 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sarcoplasm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 (cytoplasm of muscle fiber)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A change in transmembrane potential begins contractions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Transverse tubules (T tubules)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Transmit 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action potential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 through cell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Allow entire muscle fiber to contract simultaneously</a:t>
            </a:r>
          </a:p>
          <a:p>
            <a:pPr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Have same properties as sarcolemma</a:t>
            </a:r>
          </a:p>
          <a:p>
            <a:pPr lvl="1" eaLnBrk="1" hangingPunct="1">
              <a:lnSpc>
                <a:spcPct val="85000"/>
              </a:lnSpc>
            </a:pP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Myofibrils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Lengthwise subdivisions within muscle fiber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Made up of bundles of protein filaments (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myofilaments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)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Myofilaments are responsible for muscle contraction </a:t>
            </a:r>
          </a:p>
          <a:p>
            <a:pPr lvl="2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Types of myofilaments:</a:t>
            </a:r>
          </a:p>
          <a:p>
            <a:pPr lvl="3" eaLnBrk="1" hangingPunct="1">
              <a:lnSpc>
                <a:spcPct val="85000"/>
              </a:lnSpc>
            </a:pP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thin filaments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: </a:t>
            </a:r>
          </a:p>
          <a:p>
            <a:pPr lvl="4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made of the protein actin</a:t>
            </a:r>
          </a:p>
          <a:p>
            <a:pPr lvl="3" eaLnBrk="1" hangingPunct="1">
              <a:lnSpc>
                <a:spcPct val="85000"/>
              </a:lnSpc>
            </a:pP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thick filaments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: </a:t>
            </a:r>
          </a:p>
          <a:p>
            <a:pPr lvl="4" eaLnBrk="1" hangingPunct="1">
              <a:lnSpc>
                <a:spcPct val="85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made of the protein myosin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400" b="1" smtClean="0">
                <a:latin typeface="Times New Roman" pitchFamily="18" charset="0"/>
                <a:ea typeface="ＭＳ Ｐゴシック" pitchFamily="34" charset="-128"/>
              </a:rPr>
              <a:t>Sarcoplasmic reticulum (SR)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A membranous structure surrounding each myofibril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Helps transmit 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action potential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 to myofibril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Similar in structure to smooth endoplasmic reticulum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Forms chambers (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terminal cisternae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) attached to T tubules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Triad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Is formed by one 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 tubule</a:t>
            </a: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 and two </a:t>
            </a:r>
            <a:r>
              <a:rPr lang="en-US" b="1" smtClean="0">
                <a:latin typeface="Times New Roman" pitchFamily="18" charset="0"/>
                <a:ea typeface="ＭＳ Ｐゴシック" pitchFamily="34" charset="-128"/>
              </a:rPr>
              <a:t>terminal cisternae</a:t>
            </a:r>
          </a:p>
          <a:p>
            <a:pPr lvl="2" eaLnBrk="1" hangingPunct="1">
              <a:lnSpc>
                <a:spcPct val="14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Cisternae:</a:t>
            </a:r>
          </a:p>
          <a:p>
            <a:pPr lvl="3" eaLnBrk="1" hangingPunct="1">
              <a:lnSpc>
                <a:spcPct val="140000"/>
              </a:lnSpc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concentrate Ca</a:t>
            </a:r>
            <a:r>
              <a:rPr lang="en-US" sz="2400" baseline="40000" smtClean="0">
                <a:latin typeface="Times New Roman" pitchFamily="18" charset="0"/>
                <a:ea typeface="ＭＳ Ｐゴシック" pitchFamily="34" charset="-128"/>
              </a:rPr>
              <a:t>2+</a:t>
            </a: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 (</a:t>
            </a:r>
            <a:r>
              <a:rPr lang="en-US" sz="2400" i="1" smtClean="0">
                <a:latin typeface="Times New Roman" pitchFamily="18" charset="0"/>
                <a:ea typeface="ＭＳ Ｐゴシック" pitchFamily="34" charset="-128"/>
              </a:rPr>
              <a:t>via</a:t>
            </a: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 ion pumps) </a:t>
            </a:r>
          </a:p>
          <a:p>
            <a:pPr lvl="3" eaLnBrk="1" hangingPunct="1">
              <a:lnSpc>
                <a:spcPct val="140000"/>
              </a:lnSpc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release Ca</a:t>
            </a:r>
            <a:r>
              <a:rPr lang="en-US" sz="2400" baseline="40000" smtClean="0">
                <a:latin typeface="Times New Roman" pitchFamily="18" charset="0"/>
                <a:ea typeface="ＭＳ Ｐゴシック" pitchFamily="34" charset="-128"/>
              </a:rPr>
              <a:t>2+</a:t>
            </a: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 into </a:t>
            </a:r>
            <a:r>
              <a:rPr lang="en-US" sz="2400" b="1" smtClean="0">
                <a:latin typeface="Times New Roman" pitchFamily="18" charset="0"/>
                <a:ea typeface="ＭＳ Ｐゴシック" pitchFamily="34" charset="-128"/>
              </a:rPr>
              <a:t>sarcomeres</a:t>
            </a:r>
            <a:r>
              <a:rPr lang="en-US" sz="2400" smtClean="0">
                <a:latin typeface="Times New Roman" pitchFamily="18" charset="0"/>
                <a:ea typeface="ＭＳ Ｐゴシック" pitchFamily="34" charset="-128"/>
              </a:rPr>
              <a:t> to begin muscle contraction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 </a:t>
            </a:r>
          </a:p>
          <a:p>
            <a:pPr lvl="2" eaLnBrk="1" hangingPunct="1">
              <a:lnSpc>
                <a:spcPct val="140000"/>
              </a:lnSpc>
            </a:pPr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6919736F-1D42-4469-A322-CB2F01BC6B82}" type="slidenum">
              <a:rPr lang="en-US" sz="1200" b="0"/>
              <a:pPr eaLnBrk="1" hangingPunct="1"/>
              <a:t>8</a:t>
            </a:fld>
            <a:endParaRPr lang="en-US" sz="12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7AC46-A942-44AF-BFE4-9F4100C3E6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887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fld id="{074752C6-1955-42A1-9143-141A7225C84A}" type="slidenum">
              <a:rPr lang="en-US" sz="1200" b="0"/>
              <a:pPr eaLnBrk="1" hangingPunct="1"/>
              <a:t>17</a:t>
            </a:fld>
            <a:endParaRPr lang="en-US" sz="1200" b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Cardiac muscle tissue is only found in the heart.  *Cardiac cells are arranged in a branching pattern.  * Only one or two nuclei are present each cardiac cell.  *Like skeletal muscle, cardiac muscle is striated.  *Cardiac muscle is involuntary.  *Its speed of contraction is not as fast as skeletal, but faster than that of smooth muscle.</a:t>
            </a:r>
          </a:p>
          <a:p>
            <a:pPr eaLnBrk="1" hangingPunct="1"/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438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2104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313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41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292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149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217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985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853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35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4560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66386-3DD1-4FCD-9916-F64D91184313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D2254-ED4C-4447-9E27-3AFB00EC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383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Histology of muscle tissue</a:t>
            </a:r>
            <a:endParaRPr lang="en-US" sz="4000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322" y="3454714"/>
            <a:ext cx="6401355" cy="81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515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Clinical significance of skeletal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83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myosatellite</a:t>
            </a:r>
            <a:r>
              <a:rPr lang="en-US" sz="3600" dirty="0" smtClean="0"/>
              <a:t> cell</a:t>
            </a:r>
            <a:endParaRPr lang="en-US" sz="36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203"/>
          <a:stretch/>
        </p:blipFill>
        <p:spPr bwMode="auto">
          <a:xfrm>
            <a:off x="0" y="685800"/>
            <a:ext cx="264850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31" r="6229" b="70866"/>
          <a:stretch/>
        </p:blipFill>
        <p:spPr bwMode="auto">
          <a:xfrm>
            <a:off x="2895600" y="838200"/>
            <a:ext cx="604603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87" r="17659"/>
          <a:stretch/>
        </p:blipFill>
        <p:spPr bwMode="auto">
          <a:xfrm>
            <a:off x="3810000" y="3505200"/>
            <a:ext cx="323117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39000" y="4876800"/>
            <a:ext cx="1702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Myositis </a:t>
            </a:r>
            <a:r>
              <a:rPr lang="en-US" sz="2800" b="1" dirty="0" err="1" smtClean="0"/>
              <a:t>ossificans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6158" y="0"/>
            <a:ext cx="8686800" cy="5257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GB" altLang="en-US" sz="2500" b="1" dirty="0" smtClean="0"/>
              <a:t>FACTORS INFLUENCING </a:t>
            </a:r>
            <a:r>
              <a:rPr lang="en-GB" altLang="en-US" sz="2800" dirty="0" smtClean="0"/>
              <a:t>GROWTH OF MUSCLE</a:t>
            </a:r>
            <a:r>
              <a:rPr lang="en-GB" altLang="en-US" sz="2500" b="1" dirty="0" smtClean="0"/>
              <a:t>: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/>
            </a:pPr>
            <a:r>
              <a:rPr lang="en-GB" altLang="en-US" sz="2500" u="sng" dirty="0" smtClean="0"/>
              <a:t>Nutrition</a:t>
            </a:r>
            <a:endParaRPr lang="en-GB" altLang="en-US" sz="2500" dirty="0" smtClean="0"/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/>
            </a:pPr>
            <a:r>
              <a:rPr lang="en-GB" altLang="en-US" sz="2500" u="sng" dirty="0" smtClean="0"/>
              <a:t>Innervation</a:t>
            </a:r>
            <a:endParaRPr lang="en-GB" altLang="en-US" sz="2500" dirty="0" smtClean="0"/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/>
            </a:pPr>
            <a:r>
              <a:rPr lang="en-GB" altLang="en-US" sz="2500" u="sng" dirty="0" smtClean="0"/>
              <a:t>Exercise</a:t>
            </a:r>
            <a:endParaRPr lang="en-GB" altLang="en-US" sz="2500" dirty="0" smtClean="0"/>
          </a:p>
          <a:p>
            <a:pPr marL="609600" indent="-609600" eaLnBrk="1" hangingPunct="1">
              <a:lnSpc>
                <a:spcPct val="90000"/>
              </a:lnSpc>
              <a:buClr>
                <a:schemeClr val="tx1"/>
              </a:buClr>
              <a:buFontTx/>
              <a:buAutoNum type="alphaLcParenR"/>
            </a:pPr>
            <a:r>
              <a:rPr lang="en-GB" altLang="en-US" sz="2500" u="sng" dirty="0" smtClean="0"/>
              <a:t>Hormones:</a:t>
            </a:r>
            <a:r>
              <a:rPr lang="en-GB" altLang="en-US" sz="2500" dirty="0" smtClean="0"/>
              <a:t> testosterone lead to muscle growth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843284"/>
            <a:ext cx="4085284" cy="3300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2617" y="2895600"/>
            <a:ext cx="4756834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722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286000" y="381000"/>
            <a:ext cx="5029200" cy="626268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15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Duchenne</a:t>
            </a:r>
            <a:r>
              <a:rPr lang="en-US" dirty="0" smtClean="0"/>
              <a:t> muscular dystrophy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47850"/>
            <a:ext cx="3733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3810000" cy="568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656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Myasthenia Gravis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257" y="323713"/>
            <a:ext cx="4455633" cy="34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4" t="26044" r="4859" b="4010"/>
          <a:stretch/>
        </p:blipFill>
        <p:spPr bwMode="auto">
          <a:xfrm>
            <a:off x="3643950" y="3657599"/>
            <a:ext cx="5500049" cy="319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956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Cardiac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D:\A and P II Power Point\Cardiac mus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066800"/>
            <a:ext cx="49784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0" y="0"/>
            <a:ext cx="98298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CC0000"/>
                </a:solidFill>
                <a:ea typeface="ＭＳ Ｐゴシック" pitchFamily="34" charset="-128"/>
              </a:rPr>
              <a:t>Cardiac Muscle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Branching cells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One/two nuclei per cell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Striated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Involuntary</a:t>
            </a:r>
          </a:p>
          <a:p>
            <a:pPr eaLnBrk="1" hangingPunct="1"/>
            <a:r>
              <a:rPr lang="en-US" smtClean="0">
                <a:ea typeface="ＭＳ Ｐゴシック" pitchFamily="34" charset="-128"/>
              </a:rPr>
              <a:t>Medium speed contractions</a:t>
            </a: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986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8" t="13495"/>
          <a:stretch/>
        </p:blipFill>
        <p:spPr bwMode="auto">
          <a:xfrm>
            <a:off x="6096000" y="4335438"/>
            <a:ext cx="3047999" cy="252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7039764" cy="395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340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Cardiac muscle histology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Adaptations of cardiac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Abundant mitochondria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Wider T-tubules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Extensive gap junctions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Branching cells connected by </a:t>
            </a:r>
            <a:r>
              <a:rPr lang="en-US" dirty="0" smtClean="0"/>
              <a:t>intercalated discs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Macula adherence to prevent cardiac cells from separating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Cardiac muscle forms DIADS instead of TRIADS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Skeletal muscle</a:t>
            </a:r>
          </a:p>
          <a:p>
            <a:r>
              <a:rPr lang="en-US" dirty="0" smtClean="0"/>
              <a:t>Cardiac muscle</a:t>
            </a:r>
          </a:p>
          <a:p>
            <a:r>
              <a:rPr lang="en-US" dirty="0" smtClean="0"/>
              <a:t>Smooth muscle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88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 muscles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7421141" cy="449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features of smooth m.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Fusiform cells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One nucleus per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Non-striated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Involuntary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Slow, wave-like contractions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Gap junctions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larche</a:t>
            </a:r>
            <a:r>
              <a:rPr lang="en-US" dirty="0" smtClean="0"/>
              <a:t> phenomenon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Caveolae</a:t>
            </a:r>
            <a:r>
              <a:rPr lang="en-US" dirty="0" smtClean="0"/>
              <a:t> instead of T-tubules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Dense bodies instead of Z-lines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General concepts of muscle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8229600" cy="4297363"/>
          </a:xfrm>
        </p:spPr>
        <p:txBody>
          <a:bodyPr/>
          <a:lstStyle/>
          <a:p>
            <a:r>
              <a:rPr lang="en-US" dirty="0" smtClean="0"/>
              <a:t>Muscles with Segmental blood supply</a:t>
            </a:r>
          </a:p>
          <a:p>
            <a:r>
              <a:rPr lang="en-US" dirty="0" smtClean="0"/>
              <a:t>Muscles with Dual innervation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154" y="1981200"/>
            <a:ext cx="5680889" cy="41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innervation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79960790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Upper limb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Lower limb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Pec</a:t>
                      </a:r>
                      <a:r>
                        <a:rPr lang="en-US" dirty="0" smtClean="0"/>
                        <a:t> 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Pectineus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Brachialis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lphaUcPeriod"/>
                      </a:pPr>
                      <a:r>
                        <a:rPr lang="en-US" dirty="0" smtClean="0"/>
                        <a:t>Magnus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FDP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Biceps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femoris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4343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Relevance: can be split without denervation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="" val="8038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419267" cy="606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9850" y="914400"/>
            <a:ext cx="3735375" cy="591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528851"/>
          </a:xfrm>
        </p:spPr>
        <p:txBody>
          <a:bodyPr>
            <a:noAutofit/>
          </a:bodyPr>
          <a:lstStyle/>
          <a:p>
            <a:r>
              <a:rPr lang="en-US" sz="5400" dirty="0" smtClean="0"/>
              <a:t>The end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xmlns="" val="11788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34" charset="-128"/>
              </a:rPr>
              <a:t>Muscle Function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52400" y="685800"/>
            <a:ext cx="7772400" cy="6172200"/>
          </a:xfrm>
        </p:spPr>
        <p:txBody>
          <a:bodyPr>
            <a:normAutofit lnSpcReduction="10000"/>
          </a:bodyPr>
          <a:lstStyle/>
          <a:p>
            <a:r>
              <a:rPr lang="en-US" smtClean="0">
                <a:ea typeface="ＭＳ Ｐゴシック" pitchFamily="34" charset="-128"/>
              </a:rPr>
              <a:t>Movement</a:t>
            </a:r>
          </a:p>
          <a:p>
            <a:r>
              <a:rPr lang="en-US" smtClean="0">
                <a:ea typeface="ＭＳ Ｐゴシック" pitchFamily="34" charset="-128"/>
              </a:rPr>
              <a:t>Respiration (diaphragm, intercostals)</a:t>
            </a:r>
          </a:p>
          <a:p>
            <a:r>
              <a:rPr lang="en-US" smtClean="0">
                <a:ea typeface="ＭＳ Ｐゴシック" pitchFamily="34" charset="-128"/>
              </a:rPr>
              <a:t>Communication (verbal/facial)	</a:t>
            </a:r>
          </a:p>
          <a:p>
            <a:r>
              <a:rPr lang="en-US" smtClean="0">
                <a:ea typeface="ＭＳ Ｐゴシック" pitchFamily="34" charset="-128"/>
              </a:rPr>
              <a:t>Thermogenesis</a:t>
            </a:r>
          </a:p>
          <a:p>
            <a:r>
              <a:rPr lang="en-US" smtClean="0">
                <a:ea typeface="ＭＳ Ｐゴシック" pitchFamily="34" charset="-128"/>
              </a:rPr>
              <a:t>Heart beat</a:t>
            </a:r>
          </a:p>
          <a:p>
            <a:r>
              <a:rPr lang="en-US" smtClean="0">
                <a:ea typeface="ＭＳ Ｐゴシック" pitchFamily="34" charset="-128"/>
              </a:rPr>
              <a:t>Constriction of organs/vessels</a:t>
            </a:r>
          </a:p>
          <a:p>
            <a:pPr marL="342900" lvl="2" indent="-342900"/>
            <a:r>
              <a:rPr lang="en-US" smtClean="0">
                <a:ea typeface="ＭＳ Ｐゴシック" pitchFamily="34" charset="-128"/>
              </a:rPr>
              <a:t>Pr</a:t>
            </a:r>
            <a:r>
              <a:rPr lang="en-US" sz="2800" smtClean="0">
                <a:ea typeface="ＭＳ Ｐゴシック" pitchFamily="34" charset="-128"/>
              </a:rPr>
              <a:t>otection eg abdominal viscera</a:t>
            </a:r>
          </a:p>
          <a:p>
            <a:r>
              <a:rPr lang="en-US" smtClean="0">
                <a:ea typeface="ＭＳ Ｐゴシック" pitchFamily="34" charset="-128"/>
              </a:rPr>
              <a:t>Posture Maintenance</a:t>
            </a:r>
          </a:p>
          <a:p>
            <a:r>
              <a:rPr lang="en-US" smtClean="0">
                <a:ea typeface="ＭＳ Ｐゴシック" pitchFamily="34" charset="-128"/>
              </a:rPr>
              <a:t>Joint Stabilization</a:t>
            </a:r>
          </a:p>
          <a:p>
            <a:r>
              <a:rPr lang="en-US" smtClean="0">
                <a:ea typeface="ＭＳ Ｐゴシック" pitchFamily="34" charset="-128"/>
              </a:rPr>
              <a:t>Stronger muscles = greater protection, increased joint stability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314" r="47412" b="10161"/>
          <a:stretch>
            <a:fillRect/>
          </a:stretch>
        </p:blipFill>
        <p:spPr bwMode="auto">
          <a:xfrm>
            <a:off x="5716588" y="1855788"/>
            <a:ext cx="1903412" cy="413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360" t="6314" r="922" b="10161"/>
          <a:stretch>
            <a:fillRect/>
          </a:stretch>
        </p:blipFill>
        <p:spPr bwMode="auto">
          <a:xfrm>
            <a:off x="7597775" y="1852613"/>
            <a:ext cx="1546225" cy="413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6669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Universal Properties of Muscle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87680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i="1" smtClean="0">
                <a:ea typeface="ＭＳ Ｐゴシック" pitchFamily="34" charset="-128"/>
              </a:rPr>
              <a:t>Excitability:</a:t>
            </a:r>
            <a:r>
              <a:rPr lang="en-US" smtClean="0">
                <a:ea typeface="ＭＳ Ｐゴシック" pitchFamily="34" charset="-128"/>
              </a:rPr>
              <a:t> capacity of muscle to respond to a stimulus</a:t>
            </a:r>
          </a:p>
          <a:p>
            <a:pPr eaLnBrk="1" hangingPunct="1">
              <a:buClr>
                <a:schemeClr val="tx1"/>
              </a:buClr>
            </a:pPr>
            <a:r>
              <a:rPr lang="en-US" i="1" smtClean="0">
                <a:ea typeface="ＭＳ Ｐゴシック" pitchFamily="34" charset="-128"/>
              </a:rPr>
              <a:t>Contractility:</a:t>
            </a:r>
            <a:r>
              <a:rPr lang="en-US" smtClean="0">
                <a:ea typeface="ＭＳ Ｐゴシック" pitchFamily="34" charset="-128"/>
              </a:rPr>
              <a:t> ability of a muscle to shorten and generate pulling force</a:t>
            </a:r>
          </a:p>
          <a:p>
            <a:pPr eaLnBrk="1" hangingPunct="1">
              <a:buClr>
                <a:schemeClr val="tx1"/>
              </a:buClr>
            </a:pPr>
            <a:r>
              <a:rPr lang="en-US" i="1" smtClean="0">
                <a:ea typeface="ＭＳ Ｐゴシック" pitchFamily="34" charset="-128"/>
              </a:rPr>
              <a:t>Extensibility:</a:t>
            </a:r>
            <a:r>
              <a:rPr lang="en-US" smtClean="0">
                <a:ea typeface="ＭＳ Ｐゴシック" pitchFamily="34" charset="-128"/>
              </a:rPr>
              <a:t> muscle can be stretched back to its original length</a:t>
            </a:r>
          </a:p>
          <a:p>
            <a:pPr eaLnBrk="1" hangingPunct="1">
              <a:buClr>
                <a:schemeClr val="tx1"/>
              </a:buClr>
            </a:pPr>
            <a:r>
              <a:rPr lang="en-US" i="1" smtClean="0">
                <a:ea typeface="ＭＳ Ｐゴシック" pitchFamily="34" charset="-128"/>
              </a:rPr>
              <a:t>Elasticity:</a:t>
            </a:r>
            <a:r>
              <a:rPr lang="en-US" smtClean="0">
                <a:ea typeface="ＭＳ Ｐゴシック" pitchFamily="34" charset="-128"/>
              </a:rPr>
              <a:t> ability of muscle to recoil to original resting length after stretched</a:t>
            </a:r>
          </a:p>
        </p:txBody>
      </p:sp>
    </p:spTree>
    <p:extLst>
      <p:ext uri="{BB962C8B-B14F-4D97-AF65-F5344CB8AC3E}">
        <p14:creationId xmlns:p14="http://schemas.microsoft.com/office/powerpoint/2010/main" xmlns="" val="114167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228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ea typeface="ＭＳ Ｐゴシック" pitchFamily="34" charset="-128"/>
              </a:rPr>
              <a:t>Types of Muscle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63246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b="1" dirty="0" smtClean="0">
                <a:ea typeface="ＭＳ Ｐゴシック" pitchFamily="34" charset="-128"/>
              </a:rPr>
              <a:t>Skeletal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Attached to bones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Makes up 40% of body weight</a:t>
            </a:r>
            <a:endParaRPr lang="en-US" sz="2200" b="1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Responsible for locomotion, facial expressions, posture, respiratory movements, other types of body movement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Voluntary in action; controlled by somatic motor neurons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b="1" dirty="0" smtClean="0">
                <a:ea typeface="ＭＳ Ｐゴシック" pitchFamily="34" charset="-128"/>
              </a:rPr>
              <a:t>Smooth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In the walls of hollow organs, blood vessels, eye, glands, uterus, skin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Some functions: propel urine, mix food in digestive tract, dilating/constricting pupils, regulating blood flow, 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In some locations, </a:t>
            </a:r>
            <a:r>
              <a:rPr lang="en-US" sz="2200" dirty="0" err="1" smtClean="0">
                <a:ea typeface="ＭＳ Ｐゴシック" pitchFamily="34" charset="-128"/>
              </a:rPr>
              <a:t>autorhythmic</a:t>
            </a:r>
            <a:endParaRPr lang="en-US" sz="22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Controlled involuntarily by endocrine and autonomic nervous systems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b="1" dirty="0" smtClean="0">
                <a:ea typeface="ＭＳ Ｐゴシック" pitchFamily="34" charset="-128"/>
              </a:rPr>
              <a:t>Cardiac</a:t>
            </a:r>
            <a:endParaRPr lang="en-US" sz="2200" b="1" dirty="0" smtClean="0">
              <a:solidFill>
                <a:srgbClr val="000099"/>
              </a:solidFill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Heart: major source of movement of blood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err="1" smtClean="0">
                <a:ea typeface="ＭＳ Ｐゴシック" pitchFamily="34" charset="-128"/>
              </a:rPr>
              <a:t>Autorhythmic</a:t>
            </a:r>
            <a:endParaRPr lang="en-US" sz="22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200" dirty="0" smtClean="0">
                <a:ea typeface="ＭＳ Ｐゴシック" pitchFamily="34" charset="-128"/>
              </a:rPr>
              <a:t>Controlled involuntarily by endocrine and autonomic nervous systems</a:t>
            </a:r>
          </a:p>
        </p:txBody>
      </p:sp>
    </p:spTree>
    <p:extLst>
      <p:ext uri="{BB962C8B-B14F-4D97-AF65-F5344CB8AC3E}">
        <p14:creationId xmlns:p14="http://schemas.microsoft.com/office/powerpoint/2010/main" xmlns="" val="26490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Skeletal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89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Skeletal muscle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6781800" cy="507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44958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Cylindrical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Multinucleated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Nuclei at periphery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 smtClean="0"/>
              <a:t>Cross striations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756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solidFill>
                  <a:srgbClr val="FF0000"/>
                </a:solidFill>
                <a:ea typeface="ＭＳ Ｐゴシック" pitchFamily="34" charset="-128"/>
              </a:rPr>
              <a:t>Skeletal Muscle Fiber</a:t>
            </a:r>
          </a:p>
        </p:txBody>
      </p:sp>
      <p:pic>
        <p:nvPicPr>
          <p:cNvPr id="22531" name="Picture 4" descr="10_03Figure_0-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5629" b="2522"/>
          <a:stretch/>
        </p:blipFill>
        <p:spPr bwMode="auto">
          <a:xfrm>
            <a:off x="311150" y="381000"/>
            <a:ext cx="8147050" cy="317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290" t="5954" r="6668" b="8765"/>
          <a:stretch/>
        </p:blipFill>
        <p:spPr bwMode="auto">
          <a:xfrm>
            <a:off x="6477000" y="3794984"/>
            <a:ext cx="2286000" cy="306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150" y="3496061"/>
            <a:ext cx="3956050" cy="32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2883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600" b="1" u="sng" dirty="0" smtClean="0"/>
              <a:t>Adaptations of skeletal muscles</a:t>
            </a: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334" y="685800"/>
            <a:ext cx="9144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Nuclei at periphery: max interaction of actin &amp; myosin</a:t>
            </a:r>
          </a:p>
          <a:p>
            <a:r>
              <a:rPr lang="en-US" sz="2800" dirty="0" smtClean="0"/>
              <a:t>Multinucleated: genetic material for synthesis of actin &amp; myosin</a:t>
            </a:r>
          </a:p>
          <a:p>
            <a:r>
              <a:rPr lang="en-US" sz="2800" dirty="0" smtClean="0"/>
              <a:t>Some have many fibers (</a:t>
            </a:r>
            <a:r>
              <a:rPr lang="en-US" sz="2800" dirty="0" err="1" smtClean="0"/>
              <a:t>multipennate</a:t>
            </a:r>
            <a:r>
              <a:rPr lang="en-US" sz="2800" dirty="0" smtClean="0"/>
              <a:t>): greater force of contraction</a:t>
            </a:r>
          </a:p>
          <a:p>
            <a:r>
              <a:rPr lang="en-US" sz="2800" dirty="0" smtClean="0"/>
              <a:t>Some have longer fibers: greater range of shortening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2438400" cy="326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68806"/>
            <a:ext cx="2639206" cy="344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224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626</Words>
  <Application>Microsoft Office PowerPoint</Application>
  <PresentationFormat>On-screen Show (4:3)</PresentationFormat>
  <Paragraphs>134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Histology of muscle tissue</vt:lpstr>
      <vt:lpstr>Objectives </vt:lpstr>
      <vt:lpstr>Muscle Function</vt:lpstr>
      <vt:lpstr>Universal Properties of Muscle</vt:lpstr>
      <vt:lpstr>Types of Muscle</vt:lpstr>
      <vt:lpstr>Skeletal muscle</vt:lpstr>
      <vt:lpstr>Skeletal muscle</vt:lpstr>
      <vt:lpstr>Skeletal Muscle Fiber</vt:lpstr>
      <vt:lpstr>Adaptations of skeletal muscles</vt:lpstr>
      <vt:lpstr>Clinical significance of skeletal muscle</vt:lpstr>
      <vt:lpstr>The myosatellite cell</vt:lpstr>
      <vt:lpstr>Slide 12</vt:lpstr>
      <vt:lpstr>Slide 13</vt:lpstr>
      <vt:lpstr>Duchenne muscular dystrophy </vt:lpstr>
      <vt:lpstr>Myasthenia Gravis</vt:lpstr>
      <vt:lpstr>Cardiac muscle</vt:lpstr>
      <vt:lpstr>Cardiac Muscle</vt:lpstr>
      <vt:lpstr>Slide 18</vt:lpstr>
      <vt:lpstr>Adaptations of cardiac</vt:lpstr>
      <vt:lpstr>Smooth muscles</vt:lpstr>
      <vt:lpstr>Universal features of smooth m.</vt:lpstr>
      <vt:lpstr>General concepts of muscle</vt:lpstr>
      <vt:lpstr>Dual innervation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Histology of muscle tissue</dc:title>
  <dc:creator>Ahmed</dc:creator>
  <cp:lastModifiedBy>Windows User</cp:lastModifiedBy>
  <cp:revision>17</cp:revision>
  <dcterms:created xsi:type="dcterms:W3CDTF">2017-02-03T15:01:20Z</dcterms:created>
  <dcterms:modified xsi:type="dcterms:W3CDTF">2019-11-13T17:07:00Z</dcterms:modified>
</cp:coreProperties>
</file>